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7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72500" autoAdjust="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889D3-135E-49E2-86EC-36432B87526A}" type="datetimeFigureOut">
              <a:rPr lang="en-US" smtClean="0"/>
              <a:t>10/13/2017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B5BC4-A305-466A-B746-D031A2C52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6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(Treasury Services)</a:t>
            </a:r>
          </a:p>
          <a:p>
            <a:endParaRPr lang="en-US" dirty="0" smtClean="0"/>
          </a:p>
          <a:p>
            <a:r>
              <a:rPr lang="en-US" dirty="0" smtClean="0"/>
              <a:t>	We combine leading treasury solutions, business insights and the latest industry info</a:t>
            </a:r>
          </a:p>
          <a:p>
            <a:r>
              <a:rPr lang="en-US" dirty="0" smtClean="0"/>
              <a:t>to help corporations and institutions optimize cash flows, maintain liquidity, manage risk, </a:t>
            </a:r>
          </a:p>
          <a:p>
            <a:r>
              <a:rPr lang="en-US" dirty="0" smtClean="0"/>
              <a:t>and move money to grow business across global markets.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B5BC4-A305-466A-B746-D031A2C524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49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(Investment Sweep)</a:t>
            </a:r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	maximize the investment value of idle(wasted) funds</a:t>
            </a:r>
          </a:p>
          <a:p>
            <a:r>
              <a:rPr lang="en-US" dirty="0" smtClean="0"/>
              <a:t>	liquid investment vehicles through the sweep services</a:t>
            </a:r>
          </a:p>
          <a:p>
            <a:r>
              <a:rPr lang="en-US" dirty="0" smtClean="0"/>
              <a:t>	Short term investment vehicle</a:t>
            </a:r>
          </a:p>
          <a:p>
            <a:r>
              <a:rPr lang="en-US" dirty="0" smtClean="0"/>
              <a:t>	    *Repurchase agreements</a:t>
            </a:r>
          </a:p>
          <a:p>
            <a:r>
              <a:rPr lang="en-US" dirty="0" smtClean="0"/>
              <a:t>	    *Money market mutual funds</a:t>
            </a:r>
          </a:p>
          <a:p>
            <a:r>
              <a:rPr lang="en-US" dirty="0" smtClean="0"/>
              <a:t>                            *Overnight Eurodollar time deposits</a:t>
            </a:r>
          </a:p>
          <a:p>
            <a:r>
              <a:rPr lang="en-US" dirty="0" smtClean="0"/>
              <a:t>	Gain interest immediately while funds are liquid.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B5BC4-A305-466A-B746-D031A2C524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35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(Payable Management)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	Automate and Control Payment and</a:t>
            </a:r>
            <a:r>
              <a:rPr lang="en-US" baseline="0" dirty="0" smtClean="0"/>
              <a:t> settlement process</a:t>
            </a:r>
            <a:endParaRPr lang="en-US" dirty="0" smtClean="0"/>
          </a:p>
          <a:p>
            <a:r>
              <a:rPr lang="en-US" dirty="0" smtClean="0"/>
              <a:t>	Assist to manage Supplier relationships</a:t>
            </a:r>
          </a:p>
          <a:p>
            <a:r>
              <a:rPr lang="en-US" dirty="0" smtClean="0"/>
              <a:t>	Solutions to optimize working capital</a:t>
            </a:r>
          </a:p>
          <a:p>
            <a:r>
              <a:rPr lang="en-US" dirty="0" smtClean="0"/>
              <a:t>	Comprehensive</a:t>
            </a:r>
            <a:r>
              <a:rPr lang="en-US" baseline="0" dirty="0" smtClean="0"/>
              <a:t> solutions including wire transfers, checks and deposits.</a:t>
            </a:r>
          </a:p>
          <a:p>
            <a:r>
              <a:rPr lang="en-US" baseline="0" dirty="0" smtClean="0"/>
              <a:t>	E-</a:t>
            </a:r>
            <a:r>
              <a:rPr lang="en-US" dirty="0" smtClean="0"/>
              <a:t>commerce solutions based on suppliers’ capabilities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B5BC4-A305-466A-B746-D031A2C524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94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(Payment Execution)</a:t>
            </a:r>
          </a:p>
          <a:p>
            <a:endParaRPr lang="en-US" dirty="0" smtClean="0"/>
          </a:p>
          <a:p>
            <a:r>
              <a:rPr lang="en-US" dirty="0" smtClean="0"/>
              <a:t>	Reduce Unnecessary processing costs and maximize investment returns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using: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Streamline payment processing</a:t>
            </a:r>
          </a:p>
          <a:p>
            <a:r>
              <a:rPr lang="en-US" dirty="0" smtClean="0"/>
              <a:t>	Shorten settlement time</a:t>
            </a:r>
          </a:p>
          <a:p>
            <a:r>
              <a:rPr lang="en-US" dirty="0" smtClean="0"/>
              <a:t>	Improve collection rates</a:t>
            </a:r>
          </a:p>
          <a:p>
            <a:r>
              <a:rPr lang="en-US" dirty="0" smtClean="0"/>
              <a:t>	Reduce the risk of fraud</a:t>
            </a:r>
          </a:p>
          <a:p>
            <a:r>
              <a:rPr lang="en-US" dirty="0" smtClean="0"/>
              <a:t>	Improve cash forecasting and reconciliation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B5BC4-A305-466A-B746-D031A2C524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52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(Client Access)</a:t>
            </a:r>
          </a:p>
          <a:p>
            <a:endParaRPr lang="en-US" dirty="0" smtClean="0"/>
          </a:p>
          <a:p>
            <a:r>
              <a:rPr lang="en-US" dirty="0" smtClean="0"/>
              <a:t>	We provide global access to your electronic banking information.</a:t>
            </a:r>
          </a:p>
          <a:p>
            <a:r>
              <a:rPr lang="en-US" dirty="0" smtClean="0"/>
              <a:t>	Initiate transactions and receive confirmations </a:t>
            </a:r>
          </a:p>
          <a:p>
            <a:r>
              <a:rPr lang="en-US" dirty="0" smtClean="0"/>
              <a:t>	real time access to determine cash position today and previous day</a:t>
            </a:r>
          </a:p>
          <a:p>
            <a:r>
              <a:rPr lang="en-US" dirty="0" smtClean="0"/>
              <a:t>	take action on fraudulent</a:t>
            </a:r>
          </a:p>
          <a:p>
            <a:r>
              <a:rPr lang="en-US" dirty="0" smtClean="0"/>
              <a:t>	view liquidity over multiple account</a:t>
            </a:r>
          </a:p>
          <a:p>
            <a:r>
              <a:rPr lang="en-US" dirty="0" smtClean="0"/>
              <a:t>	maintain user security profiles</a:t>
            </a:r>
          </a:p>
          <a:p>
            <a:r>
              <a:rPr lang="en-US" dirty="0" smtClean="0"/>
              <a:t>	improves automation, reduce expenses using remittance.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B5BC4-A305-466A-B746-D031A2C524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43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(Depository Services)</a:t>
            </a:r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	Consolidate and track deposits from multiple accounting units	</a:t>
            </a:r>
          </a:p>
          <a:p>
            <a:r>
              <a:rPr lang="en-US" dirty="0" smtClean="0"/>
              <a:t>	Yet only one depository account</a:t>
            </a:r>
          </a:p>
          <a:p>
            <a:r>
              <a:rPr lang="en-US" dirty="0" smtClean="0"/>
              <a:t>	Meet your daily cash needs.</a:t>
            </a:r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	Excellent funds availability</a:t>
            </a:r>
          </a:p>
          <a:p>
            <a:r>
              <a:rPr lang="en-US" dirty="0" smtClean="0"/>
              <a:t>	leveraging extensive network of banks</a:t>
            </a:r>
          </a:p>
          <a:p>
            <a:r>
              <a:rPr lang="en-US" dirty="0" smtClean="0"/>
              <a:t>	Strategic high-speed check process</a:t>
            </a:r>
          </a:p>
          <a:p>
            <a:r>
              <a:rPr lang="en-US" dirty="0" smtClean="0"/>
              <a:t>	fast conversion of payments using check deposit service.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B5BC4-A305-466A-B746-D031A2C524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94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B5BC4-A305-466A-B746-D031A2C524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33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(Electronic Services)</a:t>
            </a:r>
          </a:p>
          <a:p>
            <a:endParaRPr lang="en-US" dirty="0" smtClean="0"/>
          </a:p>
          <a:p>
            <a:r>
              <a:rPr lang="en-US" dirty="0" smtClean="0"/>
              <a:t>	Electronic payment - automate, consolidate, fast economic with few errors</a:t>
            </a:r>
          </a:p>
          <a:p>
            <a:r>
              <a:rPr lang="en-US" dirty="0" smtClean="0"/>
              <a:t>	convert consumer </a:t>
            </a:r>
            <a:r>
              <a:rPr lang="en-US" dirty="0" err="1" smtClean="0"/>
              <a:t>cheques</a:t>
            </a:r>
            <a:r>
              <a:rPr lang="en-US" dirty="0" smtClean="0"/>
              <a:t> to ACH</a:t>
            </a:r>
          </a:p>
          <a:p>
            <a:r>
              <a:rPr lang="en-US" dirty="0" smtClean="0"/>
              <a:t>	Receive electronic payments</a:t>
            </a:r>
          </a:p>
          <a:p>
            <a:r>
              <a:rPr lang="en-US" dirty="0" smtClean="0"/>
              <a:t>	Access </a:t>
            </a:r>
            <a:r>
              <a:rPr lang="en-US" dirty="0" err="1" smtClean="0"/>
              <a:t>nw</a:t>
            </a:r>
            <a:r>
              <a:rPr lang="en-US" dirty="0" smtClean="0"/>
              <a:t> of payment agents to accept consumer pays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COllect</a:t>
            </a:r>
            <a:r>
              <a:rPr lang="en-US" dirty="0" smtClean="0"/>
              <a:t> ACH, credits, debits via Elec Receivable Pay Services.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B5BC4-A305-466A-B746-D031A2C524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0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(Global Transaction Banking)</a:t>
            </a:r>
          </a:p>
          <a:p>
            <a:endParaRPr lang="en-US" dirty="0" smtClean="0"/>
          </a:p>
          <a:p>
            <a:r>
              <a:rPr lang="en-US" dirty="0" smtClean="0"/>
              <a:t>	Global payments infrastructure for transparency, risk management and stability.</a:t>
            </a:r>
          </a:p>
          <a:p>
            <a:r>
              <a:rPr lang="en-US" dirty="0" smtClean="0"/>
              <a:t>	payment on single platform regardless of value, currency, clearing or settlement</a:t>
            </a:r>
          </a:p>
          <a:p>
            <a:r>
              <a:rPr lang="en-US" dirty="0" smtClean="0"/>
              <a:t>	European officers are the first to benefit</a:t>
            </a:r>
          </a:p>
          <a:p>
            <a:r>
              <a:rPr lang="en-US" dirty="0" smtClean="0"/>
              <a:t>	transfer to GBP funds via CHAPS in May</a:t>
            </a:r>
          </a:p>
          <a:p>
            <a:r>
              <a:rPr lang="en-US" dirty="0" smtClean="0"/>
              <a:t>	new cash payment capabilities to address current and future requirements</a:t>
            </a:r>
          </a:p>
          <a:p>
            <a:r>
              <a:rPr lang="en-US" dirty="0" smtClean="0"/>
              <a:t>	USD fund transfer services in 50 countries and FX payments in 120 countries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B5BC4-A305-466A-B746-D031A2C524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56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(Health care Services)</a:t>
            </a:r>
          </a:p>
          <a:p>
            <a:endParaRPr lang="en-US" dirty="0" smtClean="0"/>
          </a:p>
          <a:p>
            <a:r>
              <a:rPr lang="en-US" dirty="0" smtClean="0"/>
              <a:t>	Consult with payer community</a:t>
            </a:r>
          </a:p>
          <a:p>
            <a:r>
              <a:rPr lang="en-US" dirty="0" smtClean="0"/>
              <a:t>	Determine Eligibility</a:t>
            </a:r>
          </a:p>
          <a:p>
            <a:r>
              <a:rPr lang="en-US" dirty="0" smtClean="0"/>
              <a:t>	Generate Primary Secondary Claims	</a:t>
            </a:r>
          </a:p>
          <a:p>
            <a:r>
              <a:rPr lang="en-US" dirty="0" smtClean="0"/>
              <a:t>	Automate the receivable and adjustment process</a:t>
            </a:r>
          </a:p>
          <a:p>
            <a:r>
              <a:rPr lang="en-US" dirty="0" smtClean="0"/>
              <a:t>	Capture patient and non patient payments</a:t>
            </a:r>
          </a:p>
          <a:p>
            <a:r>
              <a:rPr lang="en-US" dirty="0" smtClean="0"/>
              <a:t>	Manage credit balance and refund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B5BC4-A305-466A-B746-D031A2C524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13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(Industry Solution)</a:t>
            </a:r>
          </a:p>
          <a:p>
            <a:r>
              <a:rPr lang="en-US" dirty="0" smtClean="0"/>
              <a:t>	Manage payables &amp; Receivables, execute global transaction, handling trade to meet the </a:t>
            </a:r>
          </a:p>
          <a:p>
            <a:r>
              <a:rPr lang="en-US" dirty="0" smtClean="0"/>
              <a:t>customer needs of global industry</a:t>
            </a:r>
          </a:p>
          <a:p>
            <a:endParaRPr lang="en-US" dirty="0" smtClean="0"/>
          </a:p>
          <a:p>
            <a:r>
              <a:rPr lang="en-US" dirty="0" smtClean="0"/>
              <a:t>	Corporation</a:t>
            </a:r>
          </a:p>
          <a:p>
            <a:r>
              <a:rPr lang="en-US" dirty="0" smtClean="0"/>
              <a:t>	Non profit business</a:t>
            </a:r>
          </a:p>
          <a:p>
            <a:r>
              <a:rPr lang="en-US" dirty="0" smtClean="0"/>
              <a:t>	Asian or Global financial institution</a:t>
            </a:r>
          </a:p>
          <a:p>
            <a:r>
              <a:rPr lang="en-US" dirty="0" smtClean="0"/>
              <a:t>	Non-bank financial </a:t>
            </a:r>
          </a:p>
          <a:p>
            <a:r>
              <a:rPr lang="en-US" dirty="0" smtClean="0"/>
              <a:t>	Government agency</a:t>
            </a:r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	reduce costs, facilitate day-to-day business, </a:t>
            </a:r>
            <a:r>
              <a:rPr lang="en-US" dirty="0" err="1" smtClean="0"/>
              <a:t>acheive</a:t>
            </a:r>
            <a:r>
              <a:rPr lang="en-US" dirty="0" smtClean="0"/>
              <a:t> individual business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B5BC4-A305-466A-B746-D031A2C524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00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(Insurance Solution)</a:t>
            </a:r>
          </a:p>
          <a:p>
            <a:r>
              <a:rPr lang="en-US" dirty="0" smtClean="0"/>
              <a:t>		</a:t>
            </a:r>
          </a:p>
          <a:p>
            <a:r>
              <a:rPr lang="en-US" dirty="0" smtClean="0"/>
              <a:t>	solutions to manage the challenges facing insurance industry</a:t>
            </a:r>
          </a:p>
          <a:p>
            <a:r>
              <a:rPr lang="en-US" dirty="0" smtClean="0"/>
              <a:t>	reduce costs improve efficiency in non core competency areas</a:t>
            </a:r>
          </a:p>
          <a:p>
            <a:r>
              <a:rPr lang="en-US" dirty="0" smtClean="0"/>
              <a:t>	retain and attract customers</a:t>
            </a:r>
          </a:p>
          <a:p>
            <a:r>
              <a:rPr lang="en-US" dirty="0" smtClean="0"/>
              <a:t>	Adding tech without increasing costs</a:t>
            </a:r>
          </a:p>
          <a:p>
            <a:r>
              <a:rPr lang="en-US" dirty="0" smtClean="0"/>
              <a:t>	reach new generation customers with latest mobile and website</a:t>
            </a:r>
          </a:p>
          <a:p>
            <a:r>
              <a:rPr lang="en-US" dirty="0" smtClean="0"/>
              <a:t>	manage fraud</a:t>
            </a:r>
          </a:p>
          <a:p>
            <a:r>
              <a:rPr lang="en-US" dirty="0" smtClean="0"/>
              <a:t>	invest working capital.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B5BC4-A305-466A-B746-D031A2C524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18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10" Type="http://schemas.openxmlformats.org/officeDocument/2006/relationships/image" Target="../media/image55.png"/><Relationship Id="rId4" Type="http://schemas.openxmlformats.org/officeDocument/2006/relationships/image" Target="../media/image49.jpg"/><Relationship Id="rId9" Type="http://schemas.openxmlformats.org/officeDocument/2006/relationships/image" Target="../media/image5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65.jp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jpg"/><Relationship Id="rId9" Type="http://schemas.openxmlformats.org/officeDocument/2006/relationships/image" Target="../media/image5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gif"/><Relationship Id="rId3" Type="http://schemas.openxmlformats.org/officeDocument/2006/relationships/image" Target="../media/image40.jp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10" Type="http://schemas.openxmlformats.org/officeDocument/2006/relationships/image" Target="../media/image47.jp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954747"/>
            <a:ext cx="8915399" cy="2262781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Treasury Services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508" y="4777379"/>
            <a:ext cx="3404104" cy="162342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Done by,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Sushmitha U (XBBNLB5)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Sai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Akhil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G (XBBNLDU)</a:t>
            </a:r>
          </a:p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Mithun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J (XBBNLD4)</a:t>
            </a:r>
          </a:p>
        </p:txBody>
      </p:sp>
    </p:spTree>
    <p:extLst>
      <p:ext uri="{BB962C8B-B14F-4D97-AF65-F5344CB8AC3E}">
        <p14:creationId xmlns:p14="http://schemas.microsoft.com/office/powerpoint/2010/main" val="92171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112" y="0"/>
            <a:ext cx="9013116" cy="31412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112" y="3141233"/>
            <a:ext cx="2426298" cy="1860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410" y="3141233"/>
            <a:ext cx="3757557" cy="1860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967" y="3141233"/>
            <a:ext cx="2829261" cy="1860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112" y="4974115"/>
            <a:ext cx="5662332" cy="18838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444" y="5001849"/>
            <a:ext cx="1672591" cy="18328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1" r="26437"/>
          <a:stretch/>
        </p:blipFill>
        <p:spPr>
          <a:xfrm>
            <a:off x="9897035" y="5001849"/>
            <a:ext cx="1678193" cy="18328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1068215">
            <a:off x="3022899" y="-107577"/>
            <a:ext cx="3281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Insurance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21068215">
            <a:off x="2734234" y="1100414"/>
            <a:ext cx="3281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ucida Handwriting" panose="03010101010101010101" pitchFamily="66" charset="0"/>
                <a:cs typeface="Times New Roman" panose="02020603050405020304" pitchFamily="18" charset="0"/>
              </a:rPr>
              <a:t>Insurance</a:t>
            </a:r>
            <a:endParaRPr lang="en-US" dirty="0">
              <a:latin typeface="Lucida Handwriting" panose="03010101010101010101" pitchFamily="66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1068215">
            <a:off x="8256494" y="496925"/>
            <a:ext cx="3281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ucida Handwriting" panose="03010101010101010101" pitchFamily="66" charset="0"/>
                <a:cs typeface="Times New Roman" panose="02020603050405020304" pitchFamily="18" charset="0"/>
              </a:rPr>
              <a:t>Insurance</a:t>
            </a:r>
            <a:endParaRPr lang="en-US" dirty="0">
              <a:latin typeface="Lucida Handwriting" panose="03010101010101010101" pitchFamily="66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4164098">
            <a:off x="4383639" y="3161386"/>
            <a:ext cx="3281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cs typeface="Times New Roman" panose="02020603050405020304" pitchFamily="18" charset="0"/>
              </a:rPr>
              <a:t>Insurance</a:t>
            </a:r>
            <a:endParaRPr lang="en-US" sz="2000" dirty="0"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21068215">
            <a:off x="2738128" y="2080623"/>
            <a:ext cx="2629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Insurance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08775" y="2959229"/>
            <a:ext cx="112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Cost</a:t>
            </a:r>
            <a:endParaRPr lang="en-US" i="1" dirty="0">
              <a:solidFill>
                <a:srgbClr val="FF00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26541" y="2959229"/>
            <a:ext cx="13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accent5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Efficiency</a:t>
            </a:r>
            <a:endParaRPr lang="en-US" i="1" dirty="0">
              <a:solidFill>
                <a:schemeClr val="accent5">
                  <a:lumMod val="7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9" r="32422"/>
          <a:stretch/>
        </p:blipFill>
        <p:spPr>
          <a:xfrm>
            <a:off x="8745967" y="3418017"/>
            <a:ext cx="548640" cy="183563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6200000">
            <a:off x="8449873" y="3929759"/>
            <a:ext cx="82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9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41" y="3174894"/>
            <a:ext cx="7003227" cy="23222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" t="23235" r="-1" b="21706"/>
          <a:stretch/>
        </p:blipFill>
        <p:spPr>
          <a:xfrm>
            <a:off x="2452743" y="0"/>
            <a:ext cx="7003227" cy="25172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1"/>
          <a:stretch/>
        </p:blipFill>
        <p:spPr>
          <a:xfrm>
            <a:off x="4688539" y="1441508"/>
            <a:ext cx="2531633" cy="2505456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69"/>
          <a:stretch/>
        </p:blipFill>
        <p:spPr>
          <a:xfrm>
            <a:off x="2452740" y="5172243"/>
            <a:ext cx="7003227" cy="148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6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658" y="4386456"/>
            <a:ext cx="3962174" cy="22806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20" y="117605"/>
            <a:ext cx="6648224" cy="26148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07" y="2774571"/>
            <a:ext cx="3851237" cy="1466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469" y="4241421"/>
            <a:ext cx="3485475" cy="2425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20" y="2630173"/>
            <a:ext cx="2686050" cy="22806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760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598" y="273367"/>
            <a:ext cx="7268247" cy="28261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20" y="2923613"/>
            <a:ext cx="3429000" cy="16699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50" y="2923613"/>
            <a:ext cx="2670305" cy="1743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50" y="4763507"/>
            <a:ext cx="3893877" cy="1733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20" y="4666688"/>
            <a:ext cx="3852051" cy="18411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735" y="3075845"/>
            <a:ext cx="2466975" cy="24084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8" t="345" r="24067" b="-345"/>
          <a:stretch/>
        </p:blipFill>
        <p:spPr>
          <a:xfrm>
            <a:off x="8520055" y="129092"/>
            <a:ext cx="2678655" cy="3114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8649464">
            <a:off x="8895159" y="3471984"/>
            <a:ext cx="190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Collection rates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39895" y="5636720"/>
            <a:ext cx="1491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Fraud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86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70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64" y="4282216"/>
            <a:ext cx="2716933" cy="21461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0"/>
          <a:stretch/>
        </p:blipFill>
        <p:spPr>
          <a:xfrm>
            <a:off x="2654486" y="1790"/>
            <a:ext cx="2838576" cy="26840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62" y="-53340"/>
            <a:ext cx="5164344" cy="2739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669" y="4249942"/>
            <a:ext cx="3318846" cy="2414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310" y="4249942"/>
            <a:ext cx="3554621" cy="258385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493062" y="2739162"/>
            <a:ext cx="0" cy="1273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895188" y="2739162"/>
            <a:ext cx="1881574" cy="1165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528508" y="2739162"/>
            <a:ext cx="1645920" cy="1165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58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96" y="4109866"/>
            <a:ext cx="2678088" cy="26780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83"/>
          <a:stretch/>
        </p:blipFill>
        <p:spPr>
          <a:xfrm>
            <a:off x="2165873" y="648441"/>
            <a:ext cx="9011323" cy="19471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87" y="4377241"/>
            <a:ext cx="3622188" cy="24107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" t="10388"/>
          <a:stretch/>
        </p:blipFill>
        <p:spPr>
          <a:xfrm>
            <a:off x="5140647" y="2595575"/>
            <a:ext cx="2024908" cy="1687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465" y="2595575"/>
            <a:ext cx="3764732" cy="1781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" b="11575"/>
          <a:stretch/>
        </p:blipFill>
        <p:spPr>
          <a:xfrm>
            <a:off x="2256955" y="4628027"/>
            <a:ext cx="2508684" cy="22299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73" y="2595575"/>
            <a:ext cx="2845117" cy="192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5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5" t="13057" r="3734" b="7963"/>
          <a:stretch/>
        </p:blipFill>
        <p:spPr>
          <a:xfrm>
            <a:off x="3060549" y="89143"/>
            <a:ext cx="6486861" cy="2667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024" y="4383169"/>
            <a:ext cx="4286250" cy="2409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7" b="7197"/>
          <a:stretch/>
        </p:blipFill>
        <p:spPr>
          <a:xfrm>
            <a:off x="8023412" y="2048759"/>
            <a:ext cx="3810000" cy="23344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3" t="9046" r="6964"/>
          <a:stretch/>
        </p:blipFill>
        <p:spPr>
          <a:xfrm>
            <a:off x="1541087" y="2520929"/>
            <a:ext cx="3485479" cy="1862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704" y="4383169"/>
            <a:ext cx="4156320" cy="2334874"/>
          </a:xfrm>
          <a:prstGeom prst="rect">
            <a:avLst/>
          </a:prstGeom>
        </p:spPr>
      </p:pic>
      <p:sp>
        <p:nvSpPr>
          <p:cNvPr id="7" name="Quad Arrow 6"/>
          <p:cNvSpPr/>
          <p:nvPr/>
        </p:nvSpPr>
        <p:spPr>
          <a:xfrm>
            <a:off x="5483900" y="2773932"/>
            <a:ext cx="2082178" cy="1356234"/>
          </a:xfrm>
          <a:prstGeom prst="quad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36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0"/>
            <a:ext cx="10058400" cy="26571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657139"/>
            <a:ext cx="3108960" cy="22698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4" t="8424" r="16488" b="15003"/>
          <a:stretch/>
        </p:blipFill>
        <p:spPr>
          <a:xfrm>
            <a:off x="9258302" y="2657139"/>
            <a:ext cx="2628898" cy="22698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2657139"/>
            <a:ext cx="4320542" cy="4055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195" y="4927002"/>
            <a:ext cx="1366565" cy="169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9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303" y="4686420"/>
            <a:ext cx="4228621" cy="21431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304" y="0"/>
            <a:ext cx="7230004" cy="24673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3" b="15376"/>
          <a:stretch/>
        </p:blipFill>
        <p:spPr>
          <a:xfrm>
            <a:off x="2699304" y="2467319"/>
            <a:ext cx="2664535" cy="20224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629" y="2467319"/>
            <a:ext cx="2857899" cy="2686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7" r="28738"/>
          <a:stretch/>
        </p:blipFill>
        <p:spPr>
          <a:xfrm>
            <a:off x="8186569" y="2599567"/>
            <a:ext cx="1742739" cy="2421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596" y="5153145"/>
            <a:ext cx="27336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1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09" y="4500641"/>
            <a:ext cx="3268831" cy="20465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09" y="76955"/>
            <a:ext cx="8498542" cy="28813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09" y="2958353"/>
            <a:ext cx="3062957" cy="22967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366" y="2958353"/>
            <a:ext cx="2860885" cy="1542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0" t="16594" b="1"/>
          <a:stretch/>
        </p:blipFill>
        <p:spPr>
          <a:xfrm>
            <a:off x="7896113" y="3072563"/>
            <a:ext cx="2936838" cy="2054711"/>
          </a:xfrm>
          <a:prstGeom prst="flowChartPunchedCard">
            <a:avLst/>
          </a:prstGeom>
        </p:spPr>
      </p:pic>
    </p:spTree>
    <p:extLst>
      <p:ext uri="{BB962C8B-B14F-4D97-AF65-F5344CB8AC3E}">
        <p14:creationId xmlns:p14="http://schemas.microsoft.com/office/powerpoint/2010/main" val="98526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1" y="1"/>
            <a:ext cx="9090212" cy="25065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24" y="2506532"/>
            <a:ext cx="2339376" cy="19689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00"/>
          <a:stretch/>
        </p:blipFill>
        <p:spPr>
          <a:xfrm>
            <a:off x="8172899" y="2506860"/>
            <a:ext cx="3111874" cy="19686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2506532"/>
            <a:ext cx="3517749" cy="1968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59" y="4475506"/>
            <a:ext cx="3851073" cy="23824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31" y="4475507"/>
            <a:ext cx="5239141" cy="238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5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504" y="87909"/>
            <a:ext cx="8723779" cy="29995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561" y="3087445"/>
            <a:ext cx="2489699" cy="16351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6"/>
          <a:stretch/>
        </p:blipFill>
        <p:spPr>
          <a:xfrm>
            <a:off x="4977558" y="4722607"/>
            <a:ext cx="2489702" cy="19041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503" y="3087444"/>
            <a:ext cx="2750055" cy="20625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504" y="5152679"/>
            <a:ext cx="2750054" cy="16324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259" y="3103245"/>
            <a:ext cx="3484023" cy="16035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259" y="4722608"/>
            <a:ext cx="1977955" cy="19041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215" y="4722607"/>
            <a:ext cx="1506068" cy="19041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794738" y="32068"/>
            <a:ext cx="1300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Payables and receivables</a:t>
            </a:r>
            <a:endParaRPr 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115595" y="831329"/>
            <a:ext cx="1473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Global transaction</a:t>
            </a:r>
            <a:endParaRPr lang="en-US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227503" y="1190672"/>
            <a:ext cx="1527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Handling finance trades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5020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665</TotalTime>
  <Words>99</Words>
  <Application>Microsoft Office PowerPoint</Application>
  <PresentationFormat>Widescreen</PresentationFormat>
  <Paragraphs>123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Batang</vt:lpstr>
      <vt:lpstr>Arial</vt:lpstr>
      <vt:lpstr>Calibri</vt:lpstr>
      <vt:lpstr>Century Gothic</vt:lpstr>
      <vt:lpstr>Lucida Handwriting</vt:lpstr>
      <vt:lpstr>MV Boli</vt:lpstr>
      <vt:lpstr>Times New Roman</vt:lpstr>
      <vt:lpstr>Wingdings 3</vt:lpstr>
      <vt:lpstr>Wisp</vt:lpstr>
      <vt:lpstr>Treasury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BNYMellon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Treasury Services</dc:title>
  <dc:creator>Udhayasooriyan, Sushmitha</dc:creator>
  <cp:lastModifiedBy>Udhayasooriyan, Sushmitha</cp:lastModifiedBy>
  <cp:revision>40</cp:revision>
  <dcterms:created xsi:type="dcterms:W3CDTF">2017-10-12T10:09:03Z</dcterms:created>
  <dcterms:modified xsi:type="dcterms:W3CDTF">2017-10-13T12:51:43Z</dcterms:modified>
</cp:coreProperties>
</file>